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jpeg" ContentType="image/jpeg"/>
  <Override PartName="/ppt/media/image16.jpeg" ContentType="image/jpeg"/>
  <Override PartName="/ppt/media/image17.png" ContentType="image/png"/>
  <Override PartName="/ppt/media/image18.png" ContentType="image/png"/>
  <Override PartName="/ppt/media/image20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52;p14" descr="Medical History Moment - The Founding of Johns Hopkins University ..."/>
          <p:cNvPicPr/>
          <p:nvPr/>
        </p:nvPicPr>
        <p:blipFill>
          <a:blip r:embed="rId2"/>
          <a:srcRect l="0" t="7785" r="0" b="7785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 w="0">
            <a:noFill/>
          </a:ln>
        </p:spPr>
      </p:pic>
      <p:sp>
        <p:nvSpPr>
          <p:cNvPr id="1" name="CustomShape 1"/>
          <p:cNvSpPr/>
          <p:nvPr/>
        </p:nvSpPr>
        <p:spPr>
          <a:xfrm rot="10800000">
            <a:off x="1080" y="0"/>
            <a:ext cx="9142920" cy="5142240"/>
          </a:xfrm>
          <a:prstGeom prst="rect">
            <a:avLst/>
          </a:prstGeom>
          <a:solidFill>
            <a:schemeClr val="dk2">
              <a:alpha val="8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Google Shape;54;p14" descr=""/>
          <p:cNvPicPr/>
          <p:nvPr/>
        </p:nvPicPr>
        <p:blipFill>
          <a:blip r:embed="rId3"/>
          <a:srcRect l="13148" t="29470" r="13575" b="28289"/>
          <a:stretch/>
        </p:blipFill>
        <p:spPr>
          <a:xfrm>
            <a:off x="6298920" y="447120"/>
            <a:ext cx="2376360" cy="6202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640080" y="965520"/>
            <a:ext cx="777240" cy="1022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>
            <a:off x="0" y="2480040"/>
            <a:ext cx="9142920" cy="26924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3"/>
          <p:cNvSpPr/>
          <p:nvPr/>
        </p:nvSpPr>
        <p:spPr>
          <a:xfrm>
            <a:off x="7891560" y="4860000"/>
            <a:ext cx="794160" cy="1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1000" spc="-1" strike="noStrike">
                <a:solidFill>
                  <a:srgbClr val="ffffff"/>
                </a:solidFill>
                <a:latin typeface="Tahoma"/>
                <a:ea typeface="Tahoma"/>
              </a:rPr>
              <a:t>                </a:t>
            </a:r>
            <a:fld id="{D5E7E1AA-257A-4715-8AB7-F09242052EC3}" type="slidenum">
              <a:rPr b="1" lang="en" sz="1000" spc="-1" strike="noStrike">
                <a:solidFill>
                  <a:srgbClr val="ffffff"/>
                </a:solidFill>
                <a:latin typeface="Tahoma"/>
                <a:ea typeface="Tahom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</a:t>
            </a:r>
            <a:r>
              <a:rPr b="0" lang="en-US" sz="4400" spc="-1" strike="noStrike">
                <a:latin typeface="Arial"/>
              </a:rPr>
              <a:t>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640080" y="965520"/>
            <a:ext cx="777240" cy="1022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3" name="Google Shape;61;p15" descr=""/>
          <p:cNvPicPr/>
          <p:nvPr/>
        </p:nvPicPr>
        <p:blipFill>
          <a:blip r:embed="rId2">
            <a:alphaModFix amt="50000"/>
          </a:blip>
          <a:srcRect l="12466" t="27447" r="12904" b="27006"/>
          <a:stretch/>
        </p:blipFill>
        <p:spPr>
          <a:xfrm>
            <a:off x="522720" y="4805280"/>
            <a:ext cx="1032120" cy="284760"/>
          </a:xfrm>
          <a:prstGeom prst="rect">
            <a:avLst/>
          </a:prstGeom>
          <a:ln w="0">
            <a:noFill/>
          </a:ln>
        </p:spPr>
      </p:pic>
      <p:sp>
        <p:nvSpPr>
          <p:cNvPr id="84" name="CustomShape 2"/>
          <p:cNvSpPr/>
          <p:nvPr/>
        </p:nvSpPr>
        <p:spPr>
          <a:xfrm>
            <a:off x="7891560" y="4860000"/>
            <a:ext cx="794160" cy="1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1000" spc="-1" strike="noStrike">
                <a:solidFill>
                  <a:srgbClr val="7f7f7f"/>
                </a:solidFill>
                <a:latin typeface="Tahoma"/>
                <a:ea typeface="Tahoma"/>
              </a:rPr>
              <a:t>                </a:t>
            </a:r>
            <a:fld id="{2F6DB293-7858-455B-A3AA-4B774269B028}" type="slidenum">
              <a:rPr b="1" lang="en" sz="1000" spc="-1" strike="noStrike">
                <a:solidFill>
                  <a:srgbClr val="7f7f7f"/>
                </a:solidFill>
                <a:latin typeface="Tahoma"/>
                <a:ea typeface="Tahom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7891560" y="4860000"/>
            <a:ext cx="794160" cy="1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1000" spc="-1" strike="noStrike">
                <a:solidFill>
                  <a:srgbClr val="7f7f7f"/>
                </a:solidFill>
                <a:latin typeface="Tahoma"/>
                <a:ea typeface="Tahoma"/>
              </a:rPr>
              <a:t>                </a:t>
            </a:r>
            <a:fld id="{E3A8CB64-34D6-4D30-88C9-E20FBD14A9E9}" type="slidenum">
              <a:rPr b="1" lang="en" sz="1000" spc="-1" strike="noStrike">
                <a:solidFill>
                  <a:srgbClr val="7f7f7f"/>
                </a:solidFill>
                <a:latin typeface="Tahoma"/>
                <a:ea typeface="Tahom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124" name="Google Shape;98;p20" descr=""/>
          <p:cNvPicPr/>
          <p:nvPr/>
        </p:nvPicPr>
        <p:blipFill>
          <a:blip r:embed="rId2">
            <a:alphaModFix amt="50000"/>
          </a:blip>
          <a:srcRect l="12466" t="27447" r="12904" b="27006"/>
          <a:stretch/>
        </p:blipFill>
        <p:spPr>
          <a:xfrm>
            <a:off x="522720" y="4805280"/>
            <a:ext cx="1032120" cy="284760"/>
          </a:xfrm>
          <a:prstGeom prst="rect">
            <a:avLst/>
          </a:prstGeom>
          <a:ln w="0"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640080" y="965520"/>
            <a:ext cx="777240" cy="1022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640080" y="965520"/>
            <a:ext cx="777240" cy="1022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"/>
          <p:cNvSpPr/>
          <p:nvPr/>
        </p:nvSpPr>
        <p:spPr>
          <a:xfrm>
            <a:off x="7891560" y="4860000"/>
            <a:ext cx="794160" cy="1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1000" spc="-1" strike="noStrike">
                <a:solidFill>
                  <a:srgbClr val="7f7f7f"/>
                </a:solidFill>
                <a:latin typeface="Tahoma"/>
                <a:ea typeface="Tahoma"/>
              </a:rPr>
              <a:t>                </a:t>
            </a:r>
            <a:fld id="{9444E2BB-08B7-4539-B705-077EB0DA25AD}" type="slidenum">
              <a:rPr b="1" lang="en" sz="1000" spc="-1" strike="noStrike">
                <a:solidFill>
                  <a:srgbClr val="7f7f7f"/>
                </a:solidFill>
                <a:latin typeface="Tahoma"/>
                <a:ea typeface="Tahom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166" name="Google Shape;70;p16" descr=""/>
          <p:cNvPicPr/>
          <p:nvPr/>
        </p:nvPicPr>
        <p:blipFill>
          <a:blip r:embed="rId2">
            <a:alphaModFix amt="50000"/>
          </a:blip>
          <a:srcRect l="12466" t="27447" r="12904" b="27006"/>
          <a:stretch/>
        </p:blipFill>
        <p:spPr>
          <a:xfrm>
            <a:off x="522720" y="4805280"/>
            <a:ext cx="1032120" cy="28476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102;p21" descr=""/>
          <p:cNvPicPr/>
          <p:nvPr/>
        </p:nvPicPr>
        <p:blipFill>
          <a:blip r:embed="rId2"/>
          <a:srcRect l="0" t="7785" r="0" b="7785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 w="0">
            <a:noFill/>
          </a:ln>
        </p:spPr>
      </p:pic>
      <p:sp>
        <p:nvSpPr>
          <p:cNvPr id="206" name="CustomShape 1"/>
          <p:cNvSpPr/>
          <p:nvPr/>
        </p:nvSpPr>
        <p:spPr>
          <a:xfrm rot="10800000">
            <a:off x="1080" y="0"/>
            <a:ext cx="9142920" cy="5142240"/>
          </a:xfrm>
          <a:prstGeom prst="rect">
            <a:avLst/>
          </a:prstGeom>
          <a:gradFill rotWithShape="0">
            <a:gsLst>
              <a:gs pos="25000">
                <a:srgbClr val="3b6faf">
                  <a:alpha val="85098"/>
                </a:srgbClr>
              </a:gs>
              <a:gs pos="100000">
                <a:srgbClr val="68ace5">
                  <a:alpha val="85098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Google Shape;104;p21" descr=""/>
          <p:cNvPicPr/>
          <p:nvPr/>
        </p:nvPicPr>
        <p:blipFill>
          <a:blip r:embed="rId3"/>
          <a:srcRect l="15635" t="22629" r="15931" b="21101"/>
          <a:stretch/>
        </p:blipFill>
        <p:spPr>
          <a:xfrm>
            <a:off x="2584800" y="1417320"/>
            <a:ext cx="3972960" cy="2307960"/>
          </a:xfrm>
          <a:prstGeom prst="rect">
            <a:avLst/>
          </a:prstGeom>
          <a:ln w="0">
            <a:noFill/>
          </a:ln>
        </p:spPr>
      </p:pic>
      <p:sp>
        <p:nvSpPr>
          <p:cNvPr id="208" name="CustomShape 2"/>
          <p:cNvSpPr/>
          <p:nvPr/>
        </p:nvSpPr>
        <p:spPr>
          <a:xfrm>
            <a:off x="0" y="4727520"/>
            <a:ext cx="9142920" cy="21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80" spc="-1" strike="noStrike">
                <a:solidFill>
                  <a:srgbClr val="ffffff"/>
                </a:solidFill>
                <a:latin typeface="Arial"/>
                <a:ea typeface="Arial"/>
              </a:rPr>
              <a:t>© The Johns Hopkins University 2022, All Rights Reserved.</a:t>
            </a:r>
            <a:endParaRPr b="0" lang="en-US" sz="880" spc="-1" strike="noStrike">
              <a:latin typeface="Arial"/>
            </a:endParaRPr>
          </a:p>
        </p:txBody>
      </p:sp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hyperlink" Target="https://udel.edu/~mcdonald/mythtongueroll.html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jpeg"/><Relationship Id="rId10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67640" y="2241000"/>
            <a:ext cx="82072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4130" spc="-1" strike="noStrike">
                <a:solidFill>
                  <a:srgbClr val="ffffff"/>
                </a:solidFill>
                <a:latin typeface="Tahoma"/>
                <a:ea typeface="Tahoma"/>
              </a:rPr>
              <a:t>GWAS of Tongue Rolling</a:t>
            </a:r>
            <a:endParaRPr b="0" lang="en-US" sz="413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467640" y="2861280"/>
            <a:ext cx="82180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" sz="1950" spc="-1" strike="noStrike">
                <a:solidFill>
                  <a:srgbClr val="ffffff"/>
                </a:solidFill>
                <a:latin typeface="Tahoma"/>
                <a:ea typeface="Tahoma"/>
              </a:rPr>
              <a:t>Shivang Sharma, </a:t>
            </a:r>
            <a:r>
              <a:rPr b="0" lang="en" sz="1950" spc="-1" strike="noStrike">
                <a:solidFill>
                  <a:srgbClr val="ffffff"/>
                </a:solidFill>
                <a:latin typeface="Tahoma"/>
                <a:ea typeface="Tahoma"/>
              </a:rPr>
              <a:t>Jason Chang, Ryan Zhao</a:t>
            </a:r>
            <a:endParaRPr b="0" lang="en-US" sz="195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467640" y="3227760"/>
            <a:ext cx="82180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" sz="1950" spc="-1" strike="noStrike">
                <a:solidFill>
                  <a:srgbClr val="ffffff"/>
                </a:solidFill>
                <a:latin typeface="Tahoma"/>
                <a:ea typeface="Tahoma"/>
              </a:rPr>
              <a:t>2023.04.26</a:t>
            </a:r>
            <a:endParaRPr b="0" lang="en-US" sz="19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533880" y="455400"/>
            <a:ext cx="8084160" cy="5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2d72"/>
                </a:solidFill>
                <a:latin typeface="Tahoma"/>
                <a:ea typeface="Tahoma"/>
              </a:rPr>
              <a:t>Feature Importance K-Means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53" name="Google Shape;553;p53" descr=""/>
          <p:cNvPicPr/>
          <p:nvPr/>
        </p:nvPicPr>
        <p:blipFill>
          <a:blip r:embed="rId1"/>
          <a:stretch/>
        </p:blipFill>
        <p:spPr>
          <a:xfrm>
            <a:off x="2785320" y="1154880"/>
            <a:ext cx="3581640" cy="342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558;p54" descr=""/>
          <p:cNvPicPr/>
          <p:nvPr/>
        </p:nvPicPr>
        <p:blipFill>
          <a:blip r:embed="rId1"/>
          <a:srcRect l="1436" t="0" r="1436" b="0"/>
          <a:stretch/>
        </p:blipFill>
        <p:spPr>
          <a:xfrm>
            <a:off x="2817000" y="964800"/>
            <a:ext cx="3518280" cy="3518280"/>
          </a:xfrm>
          <a:prstGeom prst="rect">
            <a:avLst/>
          </a:prstGeom>
          <a:ln w="0">
            <a:noFill/>
          </a:ln>
        </p:spPr>
      </p:pic>
      <p:sp>
        <p:nvSpPr>
          <p:cNvPr id="355" name="CustomShape 1"/>
          <p:cNvSpPr/>
          <p:nvPr/>
        </p:nvSpPr>
        <p:spPr>
          <a:xfrm>
            <a:off x="1874520" y="4581360"/>
            <a:ext cx="6742800" cy="19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71360" indent="-170280" algn="r">
              <a:lnSpc>
                <a:spcPct val="90000"/>
              </a:lnSpc>
              <a:tabLst>
                <a:tab algn="l" pos="0"/>
              </a:tabLst>
            </a:pPr>
            <a:r>
              <a:rPr b="0" lang="en" sz="700" spc="-1" strike="noStrike">
                <a:solidFill>
                  <a:srgbClr val="000000"/>
                </a:solidFill>
                <a:latin typeface="Tahoma"/>
                <a:ea typeface="Tahoma"/>
              </a:rPr>
              <a:t>https://en.wikipedia.org/wiki/Support_vector_machine#/media/File:SVM_margin.png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533880" y="455400"/>
            <a:ext cx="8084160" cy="5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2d72"/>
                </a:solidFill>
                <a:latin typeface="Tahoma"/>
                <a:ea typeface="Tahoma"/>
              </a:rPr>
              <a:t>Support Vector Classifier (SVC)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533880" y="455400"/>
            <a:ext cx="8084160" cy="5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2d72"/>
                </a:solidFill>
                <a:latin typeface="Tahoma"/>
                <a:ea typeface="Tahoma"/>
              </a:rPr>
              <a:t>SVC Hyperparameter Tuning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58" name="Google Shape;566;p55" descr=""/>
          <p:cNvPicPr/>
          <p:nvPr/>
        </p:nvPicPr>
        <p:blipFill>
          <a:blip r:embed="rId1"/>
          <a:stretch/>
        </p:blipFill>
        <p:spPr>
          <a:xfrm>
            <a:off x="2386080" y="964800"/>
            <a:ext cx="6047280" cy="3985920"/>
          </a:xfrm>
          <a:prstGeom prst="rect">
            <a:avLst/>
          </a:prstGeom>
          <a:ln w="0">
            <a:noFill/>
          </a:ln>
        </p:spPr>
      </p:pic>
      <p:sp>
        <p:nvSpPr>
          <p:cNvPr id="359" name="CustomShape 2"/>
          <p:cNvSpPr/>
          <p:nvPr/>
        </p:nvSpPr>
        <p:spPr>
          <a:xfrm>
            <a:off x="153000" y="2406600"/>
            <a:ext cx="2462400" cy="15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 indent="-3229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500" spc="-1" strike="noStrike">
                <a:solidFill>
                  <a:srgbClr val="000000"/>
                </a:solidFill>
                <a:latin typeface="Tahoma"/>
                <a:ea typeface="Tahoma"/>
              </a:rPr>
              <a:t>Optimal C: </a:t>
            </a:r>
            <a:r>
              <a:rPr b="1" lang="en" sz="1500" spc="-1" strike="noStrike">
                <a:solidFill>
                  <a:srgbClr val="000000"/>
                </a:solidFill>
                <a:latin typeface="Tahoma"/>
                <a:ea typeface="Tahoma"/>
              </a:rPr>
              <a:t>0.1</a:t>
            </a:r>
            <a:endParaRPr b="0" lang="en-US" sz="1500" spc="-1" strike="noStrike">
              <a:latin typeface="Arial"/>
            </a:endParaRPr>
          </a:p>
          <a:p>
            <a:pPr marL="457200" indent="-3229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500" spc="-1" strike="noStrike">
                <a:solidFill>
                  <a:srgbClr val="000000"/>
                </a:solidFill>
                <a:latin typeface="Tahoma"/>
                <a:ea typeface="Tahoma"/>
              </a:rPr>
              <a:t>Optimal degree of polynomial kernel: </a:t>
            </a:r>
            <a:r>
              <a:rPr b="1" lang="en" sz="1500" spc="-1" strike="noStrike">
                <a:solidFill>
                  <a:srgbClr val="000000"/>
                </a:solidFill>
                <a:latin typeface="Tahoma"/>
                <a:ea typeface="Tahoma"/>
              </a:rPr>
              <a:t>7</a:t>
            </a:r>
            <a:endParaRPr b="0" lang="en-US" sz="1500" spc="-1" strike="noStrike">
              <a:latin typeface="Arial"/>
            </a:endParaRPr>
          </a:p>
          <a:p>
            <a:pPr marL="457200" indent="-3229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500" spc="-1" strike="noStrike">
                <a:solidFill>
                  <a:srgbClr val="000000"/>
                </a:solidFill>
                <a:latin typeface="Tahoma"/>
                <a:ea typeface="Tahoma"/>
              </a:rPr>
              <a:t>Optimal accuracy: </a:t>
            </a:r>
            <a:r>
              <a:rPr b="1" lang="en" sz="1500" spc="-1" strike="noStrike">
                <a:solidFill>
                  <a:srgbClr val="000000"/>
                </a:solidFill>
                <a:latin typeface="Tahoma"/>
                <a:ea typeface="Tahoma"/>
              </a:rPr>
              <a:t>100%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533880" y="455400"/>
            <a:ext cx="8084160" cy="5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2d72"/>
                </a:solidFill>
                <a:latin typeface="Tahoma"/>
                <a:ea typeface="Tahoma"/>
              </a:rPr>
              <a:t>SVC Permutation Feature Importance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61" name="Google Shape;573;p56" descr=""/>
          <p:cNvPicPr/>
          <p:nvPr/>
        </p:nvPicPr>
        <p:blipFill>
          <a:blip r:embed="rId1"/>
          <a:stretch/>
        </p:blipFill>
        <p:spPr>
          <a:xfrm>
            <a:off x="2000520" y="964800"/>
            <a:ext cx="5141880" cy="4009320"/>
          </a:xfrm>
          <a:prstGeom prst="rect">
            <a:avLst/>
          </a:prstGeom>
          <a:ln w="0">
            <a:noFill/>
          </a:ln>
        </p:spPr>
      </p:pic>
      <p:sp>
        <p:nvSpPr>
          <p:cNvPr id="362" name="CustomShape 2"/>
          <p:cNvSpPr/>
          <p:nvPr/>
        </p:nvSpPr>
        <p:spPr>
          <a:xfrm>
            <a:off x="2704680" y="2567880"/>
            <a:ext cx="433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d7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1874520" y="4581360"/>
            <a:ext cx="6742800" cy="19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71360" indent="-170280" algn="r">
              <a:lnSpc>
                <a:spcPct val="90000"/>
              </a:lnSpc>
              <a:tabLst>
                <a:tab algn="l" pos="0"/>
              </a:tabLst>
            </a:pPr>
            <a:r>
              <a:rPr b="0" lang="en" sz="700" spc="-1" strike="noStrike">
                <a:solidFill>
                  <a:srgbClr val="000000"/>
                </a:solidFill>
                <a:latin typeface="Tahoma"/>
                <a:ea typeface="Tahoma"/>
              </a:rPr>
              <a:t>https://www.tibco.com/reference-center/what-is-a-random-forest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533880" y="455400"/>
            <a:ext cx="8084160" cy="5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2d72"/>
                </a:solidFill>
                <a:latin typeface="Tahoma"/>
                <a:ea typeface="Tahoma"/>
              </a:rPr>
              <a:t>Random Forest Classifier (RFC)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65" name="Google Shape;581;p57" descr=""/>
          <p:cNvPicPr/>
          <p:nvPr/>
        </p:nvPicPr>
        <p:blipFill>
          <a:blip r:embed="rId1"/>
          <a:stretch/>
        </p:blipFill>
        <p:spPr>
          <a:xfrm>
            <a:off x="2044800" y="1117080"/>
            <a:ext cx="5052960" cy="331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533880" y="455400"/>
            <a:ext cx="8084160" cy="5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2d72"/>
                </a:solidFill>
                <a:latin typeface="Tahoma"/>
                <a:ea typeface="Tahoma"/>
              </a:rPr>
              <a:t>RFC Hyperparameter Tuning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67" name="Google Shape;587;p58" descr=""/>
          <p:cNvPicPr/>
          <p:nvPr/>
        </p:nvPicPr>
        <p:blipFill>
          <a:blip r:embed="rId1"/>
          <a:stretch/>
        </p:blipFill>
        <p:spPr>
          <a:xfrm>
            <a:off x="2502000" y="1117080"/>
            <a:ext cx="5815800" cy="3872880"/>
          </a:xfrm>
          <a:prstGeom prst="rect">
            <a:avLst/>
          </a:prstGeom>
          <a:ln w="0">
            <a:noFill/>
          </a:ln>
        </p:spPr>
      </p:pic>
      <p:sp>
        <p:nvSpPr>
          <p:cNvPr id="368" name="CustomShape 2"/>
          <p:cNvSpPr/>
          <p:nvPr/>
        </p:nvSpPr>
        <p:spPr>
          <a:xfrm>
            <a:off x="104760" y="2406600"/>
            <a:ext cx="2590920" cy="15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 indent="-3229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500" spc="-1" strike="noStrike">
                <a:solidFill>
                  <a:srgbClr val="000000"/>
                </a:solidFill>
                <a:latin typeface="Tahoma"/>
                <a:ea typeface="Tahoma"/>
              </a:rPr>
              <a:t>Optimal forest size: </a:t>
            </a:r>
            <a:r>
              <a:rPr b="1" lang="en" sz="1500" spc="-1" strike="noStrike">
                <a:solidFill>
                  <a:srgbClr val="000000"/>
                </a:solidFill>
                <a:latin typeface="Tahoma"/>
                <a:ea typeface="Tahoma"/>
              </a:rPr>
              <a:t>25</a:t>
            </a:r>
            <a:endParaRPr b="0" lang="en-US" sz="1500" spc="-1" strike="noStrike">
              <a:latin typeface="Arial"/>
            </a:endParaRPr>
          </a:p>
          <a:p>
            <a:pPr marL="457200" indent="-3229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500" spc="-1" strike="noStrike">
                <a:solidFill>
                  <a:srgbClr val="000000"/>
                </a:solidFill>
                <a:latin typeface="Tahoma"/>
                <a:ea typeface="Tahoma"/>
              </a:rPr>
              <a:t>Optimal max tree depth: </a:t>
            </a:r>
            <a:r>
              <a:rPr b="1" lang="en" sz="1500" spc="-1" strike="noStrike">
                <a:solidFill>
                  <a:srgbClr val="000000"/>
                </a:solidFill>
                <a:latin typeface="Tahoma"/>
                <a:ea typeface="Tahoma"/>
              </a:rPr>
              <a:t>9</a:t>
            </a:r>
            <a:endParaRPr b="0" lang="en-US" sz="1500" spc="-1" strike="noStrike">
              <a:latin typeface="Arial"/>
            </a:endParaRPr>
          </a:p>
          <a:p>
            <a:pPr marL="457200" indent="-3229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500" spc="-1" strike="noStrike">
                <a:solidFill>
                  <a:srgbClr val="000000"/>
                </a:solidFill>
                <a:latin typeface="Tahoma"/>
                <a:ea typeface="Tahoma"/>
              </a:rPr>
              <a:t>Optimal accuracy: </a:t>
            </a:r>
            <a:r>
              <a:rPr b="1" lang="en" sz="1500" spc="-1" strike="noStrike">
                <a:solidFill>
                  <a:srgbClr val="000000"/>
                </a:solidFill>
                <a:latin typeface="Tahoma"/>
                <a:ea typeface="Tahoma"/>
              </a:rPr>
              <a:t>85.98%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533880" y="455400"/>
            <a:ext cx="8084160" cy="5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2d72"/>
                </a:solidFill>
                <a:latin typeface="Tahoma"/>
                <a:ea typeface="Tahoma"/>
              </a:rPr>
              <a:t>RFC Permutation Feature Importance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70" name="Google Shape;594;p59" descr=""/>
          <p:cNvPicPr/>
          <p:nvPr/>
        </p:nvPicPr>
        <p:blipFill>
          <a:blip r:embed="rId1"/>
          <a:srcRect l="0" t="709" r="0" b="709"/>
          <a:stretch/>
        </p:blipFill>
        <p:spPr>
          <a:xfrm>
            <a:off x="2000520" y="964800"/>
            <a:ext cx="5141880" cy="400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533880" y="455400"/>
            <a:ext cx="8084160" cy="5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2d72"/>
                </a:solidFill>
                <a:latin typeface="Tahoma"/>
                <a:ea typeface="Tahoma"/>
              </a:rPr>
              <a:t>Evaluating Model Performance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72" name="Google Shape;600;p60" descr=""/>
          <p:cNvPicPr/>
          <p:nvPr/>
        </p:nvPicPr>
        <p:blipFill>
          <a:blip r:embed="rId1"/>
          <a:stretch/>
        </p:blipFill>
        <p:spPr>
          <a:xfrm>
            <a:off x="2028960" y="1039680"/>
            <a:ext cx="5085000" cy="387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533880" y="455400"/>
            <a:ext cx="8151840" cy="5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2d72"/>
                </a:solidFill>
                <a:latin typeface="Tahoma"/>
                <a:ea typeface="Tahoma"/>
              </a:rPr>
              <a:t>Conclusion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530280" y="1161360"/>
            <a:ext cx="3570840" cy="31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7160" indent="-226080">
              <a:lnSpc>
                <a:spcPct val="90000"/>
              </a:lnSpc>
              <a:buClr>
                <a:srgbClr val="68ace5"/>
              </a:buClr>
              <a:buFont typeface="Noto Sans Symbols"/>
              <a:buChar char="▪"/>
            </a:pPr>
            <a:r>
              <a:rPr b="0" lang="en" sz="1600" spc="-1" strike="noStrike">
                <a:solidFill>
                  <a:srgbClr val="000000"/>
                </a:solidFill>
                <a:latin typeface="Tahoma"/>
                <a:ea typeface="Tahoma"/>
              </a:rPr>
              <a:t>Feature importance suggests that genes encoding for tongue rolling are spread out across multiple genes</a:t>
            </a:r>
            <a:endParaRPr b="0" lang="en-US" sz="1600" spc="-1" strike="noStrike">
              <a:latin typeface="Arial"/>
            </a:endParaRPr>
          </a:p>
          <a:p>
            <a:pPr marL="227160" indent="-226080">
              <a:lnSpc>
                <a:spcPct val="90000"/>
              </a:lnSpc>
              <a:buClr>
                <a:srgbClr val="68ace5"/>
              </a:buClr>
              <a:buFont typeface="Noto Sans Symbols"/>
              <a:buChar char="▪"/>
            </a:pPr>
            <a:r>
              <a:rPr b="0" lang="en" sz="1600" spc="-1" strike="noStrike">
                <a:solidFill>
                  <a:srgbClr val="000000"/>
                </a:solidFill>
                <a:latin typeface="Tahoma"/>
                <a:ea typeface="Tahoma"/>
              </a:rPr>
              <a:t>With current SNP dataset, we can accurately predict tongue rollers vs. non-tongue rollers</a:t>
            </a:r>
            <a:endParaRPr b="0" lang="en-US" sz="1600" spc="-1" strike="noStrike">
              <a:latin typeface="Arial"/>
            </a:endParaRPr>
          </a:p>
          <a:p>
            <a:pPr marL="227160" indent="-226080">
              <a:lnSpc>
                <a:spcPct val="90000"/>
              </a:lnSpc>
              <a:buClr>
                <a:srgbClr val="68ace5"/>
              </a:buClr>
              <a:buFont typeface="Noto Sans Symbols"/>
              <a:buChar char="▪"/>
            </a:pPr>
            <a:r>
              <a:rPr b="0" lang="en" sz="1600" spc="-1" strike="noStrike">
                <a:solidFill>
                  <a:srgbClr val="000000"/>
                </a:solidFill>
                <a:latin typeface="Tahoma"/>
                <a:ea typeface="Tahoma"/>
              </a:rPr>
              <a:t>Next Steps: </a:t>
            </a:r>
            <a:endParaRPr b="0" lang="en-US" sz="1600" spc="-1" strike="noStrike">
              <a:latin typeface="Arial"/>
            </a:endParaRPr>
          </a:p>
          <a:p>
            <a:pPr lvl="1" marL="568440" indent="-224280">
              <a:lnSpc>
                <a:spcPct val="90000"/>
              </a:lnSpc>
              <a:buClr>
                <a:srgbClr val="68ace5"/>
              </a:buClr>
              <a:buFont typeface="Courier New"/>
              <a:buChar char="o"/>
            </a:pPr>
            <a:r>
              <a:rPr b="0" lang="en" sz="1600" spc="-1" strike="noStrike">
                <a:solidFill>
                  <a:srgbClr val="000000"/>
                </a:solidFill>
                <a:latin typeface="Tahoma"/>
                <a:ea typeface="Tahoma"/>
              </a:rPr>
              <a:t>Test feature importance with other models</a:t>
            </a:r>
            <a:endParaRPr b="0" lang="en-US" sz="1600" spc="-1" strike="noStrike">
              <a:latin typeface="Arial"/>
            </a:endParaRPr>
          </a:p>
          <a:p>
            <a:pPr lvl="1" marL="568440" indent="-224280">
              <a:lnSpc>
                <a:spcPct val="90000"/>
              </a:lnSpc>
              <a:buClr>
                <a:srgbClr val="68ace5"/>
              </a:buClr>
              <a:buFont typeface="Courier New"/>
              <a:buChar char="o"/>
            </a:pPr>
            <a:r>
              <a:rPr b="0" lang="en" sz="1600" spc="-1" strike="noStrike">
                <a:solidFill>
                  <a:srgbClr val="000000"/>
                </a:solidFill>
                <a:latin typeface="Tahoma"/>
                <a:ea typeface="Tahoma"/>
              </a:rPr>
              <a:t>Recover missing (possibly insignificant SNPs) to run models with comprehensive dataset</a:t>
            </a:r>
            <a:endParaRPr b="0" lang="en-US" sz="1600" spc="-1" strike="noStrike">
              <a:latin typeface="Arial"/>
            </a:endParaRPr>
          </a:p>
          <a:p>
            <a:pPr lvl="1" marL="568440" indent="-224280">
              <a:lnSpc>
                <a:spcPct val="90000"/>
              </a:lnSpc>
              <a:buClr>
                <a:srgbClr val="68ace5"/>
              </a:buClr>
              <a:buFont typeface="Courier New"/>
              <a:buChar char="o"/>
            </a:pPr>
            <a:r>
              <a:rPr b="0" lang="en" sz="1600" spc="-1" strike="noStrike">
                <a:solidFill>
                  <a:srgbClr val="000000"/>
                </a:solidFill>
                <a:latin typeface="Tahoma"/>
                <a:ea typeface="Tahoma"/>
              </a:rPr>
              <a:t>Correlation matrix to detect LD blocks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75" name="Google Shape;607;p61" descr=""/>
          <p:cNvPicPr/>
          <p:nvPr/>
        </p:nvPicPr>
        <p:blipFill>
          <a:blip r:embed="rId1"/>
          <a:stretch/>
        </p:blipFill>
        <p:spPr>
          <a:xfrm>
            <a:off x="4763160" y="1256400"/>
            <a:ext cx="3819960" cy="290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533880" y="455400"/>
            <a:ext cx="8151840" cy="5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2d72"/>
                </a:solidFill>
                <a:latin typeface="Tahoma"/>
                <a:ea typeface="Tahoma"/>
              </a:rPr>
              <a:t>Scope of improvements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530280" y="1389960"/>
            <a:ext cx="7871040" cy="31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329040">
              <a:lnSpc>
                <a:spcPct val="90000"/>
              </a:lnSpc>
              <a:spcBef>
                <a:spcPts val="751"/>
              </a:spcBef>
              <a:buClr>
                <a:srgbClr val="68ace5"/>
              </a:buClr>
              <a:buFont typeface="Noto Sans Symbols"/>
              <a:buChar char="▪"/>
            </a:pPr>
            <a:r>
              <a:rPr b="0" lang="en" sz="1600" spc="-1" strike="noStrike">
                <a:solidFill>
                  <a:srgbClr val="000000"/>
                </a:solidFill>
                <a:latin typeface="Tahoma"/>
                <a:ea typeface="Tahoma"/>
              </a:rPr>
              <a:t>Dataset size could be increased to obtain better hypotheses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90000"/>
              </a:lnSpc>
              <a:buClr>
                <a:srgbClr val="68ace5"/>
              </a:buClr>
              <a:buFont typeface="Courier New"/>
              <a:buChar char="o"/>
            </a:pPr>
            <a:r>
              <a:rPr b="0" lang="en" sz="1600" spc="-1" strike="noStrike">
                <a:solidFill>
                  <a:srgbClr val="000000"/>
                </a:solidFill>
                <a:latin typeface="Tahoma"/>
                <a:ea typeface="Tahoma"/>
              </a:rPr>
              <a:t>Possibly decrease threshold to include a larger # of SNPs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040">
              <a:lnSpc>
                <a:spcPct val="90000"/>
              </a:lnSpc>
              <a:spcBef>
                <a:spcPts val="751"/>
              </a:spcBef>
              <a:buClr>
                <a:srgbClr val="68ace5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Tahoma"/>
                <a:ea typeface="Tahoma"/>
              </a:rPr>
              <a:t>SNPs flagged triallelic, SNPs observed at multiple locations and reducing disagreements by flipping the flagged SNPs can be implemented to retain more SNPs for association analysis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040">
              <a:lnSpc>
                <a:spcPct val="90000"/>
              </a:lnSpc>
              <a:spcBef>
                <a:spcPts val="751"/>
              </a:spcBef>
              <a:buClr>
                <a:srgbClr val="68ace5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Tahoma"/>
                <a:ea typeface="Tahoma"/>
              </a:rPr>
              <a:t>Repeat with other classification methods (e.g. Spectral clustering) which are less dependent on the dimensionality of the dataset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7260120" y="4566960"/>
            <a:ext cx="1425600" cy="19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533880" y="455400"/>
            <a:ext cx="8084160" cy="5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2d72"/>
                </a:solidFill>
                <a:latin typeface="Tahoma"/>
                <a:ea typeface="Tahoma"/>
              </a:rPr>
              <a:t>Selected Trait: Tongue Rolling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664200" y="3239280"/>
            <a:ext cx="1425600" cy="19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71360" indent="-170280" algn="ctr">
              <a:lnSpc>
                <a:spcPct val="9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ffffff"/>
                </a:solidFill>
                <a:latin typeface="Tahoma"/>
                <a:ea typeface="Tahoma"/>
              </a:rPr>
              <a:t>Description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537840" y="3584160"/>
            <a:ext cx="168264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Tahoma"/>
                <a:ea typeface="Tahoma"/>
              </a:rPr>
              <a:t>Ability to roll tongue into U shape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Tahoma"/>
                <a:ea typeface="Tahoma"/>
              </a:rPr>
              <a:t>65 - 81% population can roll tongue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53" name="CustomShape 4"/>
          <p:cNvSpPr/>
          <p:nvPr/>
        </p:nvSpPr>
        <p:spPr>
          <a:xfrm>
            <a:off x="2683800" y="1573920"/>
            <a:ext cx="1686240" cy="16642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5"/>
          <p:cNvSpPr/>
          <p:nvPr/>
        </p:nvSpPr>
        <p:spPr>
          <a:xfrm>
            <a:off x="2811960" y="3245760"/>
            <a:ext cx="1425600" cy="19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71360" indent="-170280" algn="ctr">
              <a:lnSpc>
                <a:spcPct val="9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Tahoma"/>
                <a:ea typeface="Tahoma"/>
              </a:rPr>
              <a:t>Genetics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5" name="CustomShape 6"/>
          <p:cNvSpPr/>
          <p:nvPr/>
        </p:nvSpPr>
        <p:spPr>
          <a:xfrm>
            <a:off x="2683800" y="3598560"/>
            <a:ext cx="168264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Tahoma"/>
                <a:ea typeface="Tahoma"/>
              </a:rPr>
              <a:t>Genetics seems to be partially responsible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Tahoma"/>
                <a:ea typeface="Tahoma"/>
              </a:rPr>
              <a:t>- Parents with the trait have have chances of offsprings with similar trait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56" name="CustomShape 7"/>
          <p:cNvSpPr/>
          <p:nvPr/>
        </p:nvSpPr>
        <p:spPr>
          <a:xfrm>
            <a:off x="4796280" y="1573920"/>
            <a:ext cx="1686240" cy="16642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8"/>
          <p:cNvSpPr/>
          <p:nvPr/>
        </p:nvSpPr>
        <p:spPr>
          <a:xfrm>
            <a:off x="4926240" y="3243600"/>
            <a:ext cx="1425600" cy="19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71360" indent="-170280" algn="ctr">
              <a:lnSpc>
                <a:spcPct val="9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Tahoma"/>
                <a:ea typeface="Tahoma"/>
              </a:rPr>
              <a:t>Epigenetics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8" name="CustomShape 9"/>
          <p:cNvSpPr/>
          <p:nvPr/>
        </p:nvSpPr>
        <p:spPr>
          <a:xfrm>
            <a:off x="4799880" y="3598560"/>
            <a:ext cx="168264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Tahoma"/>
                <a:ea typeface="Tahoma"/>
              </a:rPr>
              <a:t>Genetics is not solely responsible for the trait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Tahoma"/>
                <a:ea typeface="Tahoma"/>
              </a:rPr>
              <a:t>- Identical twins can also have both dominant and recessive traits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59" name="CustomShape 10"/>
          <p:cNvSpPr/>
          <p:nvPr/>
        </p:nvSpPr>
        <p:spPr>
          <a:xfrm>
            <a:off x="6933240" y="1559160"/>
            <a:ext cx="1686240" cy="1664280"/>
          </a:xfrm>
          <a:prstGeom prst="ellipse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11"/>
          <p:cNvSpPr/>
          <p:nvPr/>
        </p:nvSpPr>
        <p:spPr>
          <a:xfrm>
            <a:off x="7063560" y="3229920"/>
            <a:ext cx="1425600" cy="19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71360" indent="-170280" algn="ctr">
              <a:lnSpc>
                <a:spcPct val="9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Tahoma"/>
                <a:ea typeface="Tahoma"/>
              </a:rPr>
              <a:t>Importance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1" name="CustomShape 12"/>
          <p:cNvSpPr/>
          <p:nvPr/>
        </p:nvSpPr>
        <p:spPr>
          <a:xfrm>
            <a:off x="6935040" y="3584160"/>
            <a:ext cx="168264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Tahoma"/>
                <a:ea typeface="Tahoma"/>
              </a:rPr>
              <a:t>Due to the functional and cosmetic insignificance of this trait, it can be easily reported without causing any discrimination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62" name="CustomShape 13"/>
          <p:cNvSpPr/>
          <p:nvPr/>
        </p:nvSpPr>
        <p:spPr>
          <a:xfrm>
            <a:off x="533880" y="1559160"/>
            <a:ext cx="1686240" cy="1664280"/>
          </a:xfrm>
          <a:prstGeom prst="ellipse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14"/>
          <p:cNvSpPr/>
          <p:nvPr/>
        </p:nvSpPr>
        <p:spPr>
          <a:xfrm>
            <a:off x="608040" y="4727160"/>
            <a:ext cx="43171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ffffff"/>
                </a:solidFill>
                <a:latin typeface="Arial"/>
                <a:ea typeface="Arial"/>
              </a:rPr>
              <a:t>Source: </a:t>
            </a:r>
            <a:r>
              <a:rPr b="0" i="1" lang="en" sz="1100" spc="-1" strike="noStrike" u="sng">
                <a:solidFill>
                  <a:srgbClr val="0072ce"/>
                </a:solidFill>
                <a:uFillTx/>
                <a:latin typeface="Arial"/>
                <a:ea typeface="Arial"/>
                <a:hlinkClick r:id="rId5"/>
              </a:rPr>
              <a:t>Myths of Human Genetics: Tongue Rolling (udel.edu)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4" name="CustomShape 15"/>
          <p:cNvSpPr/>
          <p:nvPr/>
        </p:nvSpPr>
        <p:spPr>
          <a:xfrm>
            <a:off x="534240" y="1559160"/>
            <a:ext cx="1686240" cy="1664280"/>
          </a:xfrm>
          <a:prstGeom prst="ellipse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16"/>
          <p:cNvSpPr/>
          <p:nvPr/>
        </p:nvSpPr>
        <p:spPr>
          <a:xfrm>
            <a:off x="2683800" y="1566720"/>
            <a:ext cx="1701000" cy="1664280"/>
          </a:xfrm>
          <a:prstGeom prst="ellipse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17"/>
          <p:cNvSpPr/>
          <p:nvPr/>
        </p:nvSpPr>
        <p:spPr>
          <a:xfrm>
            <a:off x="4793400" y="1548720"/>
            <a:ext cx="1701000" cy="1685520"/>
          </a:xfrm>
          <a:prstGeom prst="ellipse">
            <a:avLst/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18"/>
          <p:cNvSpPr/>
          <p:nvPr/>
        </p:nvSpPr>
        <p:spPr>
          <a:xfrm>
            <a:off x="6933240" y="1540800"/>
            <a:ext cx="1701000" cy="1682640"/>
          </a:xfrm>
          <a:prstGeom prst="ellipse">
            <a:avLst/>
          </a:pr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533880" y="455400"/>
            <a:ext cx="8151840" cy="5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2d72"/>
                </a:solidFill>
                <a:latin typeface="Tahoma"/>
                <a:ea typeface="Tahoma"/>
              </a:rPr>
              <a:t>Acknowledgements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530280" y="1389960"/>
            <a:ext cx="3570840" cy="31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Tahoma"/>
                <a:ea typeface="Tahoma"/>
              </a:rPr>
              <a:t>- Dr. Rachel Karchin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Tahoma"/>
                <a:ea typeface="Tahoma"/>
              </a:rPr>
              <a:t>- Jessica Lin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Tahoma"/>
                <a:ea typeface="Tahoma"/>
              </a:rPr>
              <a:t>- Fellow classmates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81" name="Google Shape;621;p63" descr=""/>
          <p:cNvPicPr/>
          <p:nvPr/>
        </p:nvPicPr>
        <p:blipFill>
          <a:blip r:embed="rId1"/>
          <a:stretch/>
        </p:blipFill>
        <p:spPr>
          <a:xfrm>
            <a:off x="4572000" y="1389960"/>
            <a:ext cx="4113720" cy="317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533880" y="455400"/>
            <a:ext cx="8084160" cy="5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2d72"/>
                </a:solidFill>
                <a:latin typeface="Tahoma"/>
                <a:ea typeface="Tahoma"/>
              </a:rPr>
              <a:t>Workflow</a:t>
            </a:r>
            <a:endParaRPr b="0" lang="en-US" sz="3000" spc="-1" strike="noStrike">
              <a:latin typeface="Arial"/>
            </a:endParaRPr>
          </a:p>
        </p:txBody>
      </p:sp>
      <p:grpSp>
        <p:nvGrpSpPr>
          <p:cNvPr id="269" name="Group 2"/>
          <p:cNvGrpSpPr/>
          <p:nvPr/>
        </p:nvGrpSpPr>
        <p:grpSpPr>
          <a:xfrm>
            <a:off x="5632200" y="1189800"/>
            <a:ext cx="3304440" cy="3481920"/>
            <a:chOff x="5632200" y="1189800"/>
            <a:chExt cx="3304440" cy="3481920"/>
          </a:xfrm>
        </p:grpSpPr>
        <p:sp>
          <p:nvSpPr>
            <p:cNvPr id="270" name="CustomShape 3"/>
            <p:cNvSpPr/>
            <p:nvPr/>
          </p:nvSpPr>
          <p:spPr>
            <a:xfrm>
              <a:off x="5632200" y="1189800"/>
              <a:ext cx="3304440" cy="667800"/>
            </a:xfrm>
            <a:prstGeom prst="chevron">
              <a:avLst>
                <a:gd name="adj" fmla="val 50000"/>
              </a:avLst>
            </a:prstGeom>
            <a:solidFill>
              <a:srgbClr val="d838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Machine Learning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71" name="CustomShape 4"/>
            <p:cNvSpPr/>
            <p:nvPr/>
          </p:nvSpPr>
          <p:spPr>
            <a:xfrm>
              <a:off x="6167160" y="2057040"/>
              <a:ext cx="2235240" cy="261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Unsupervised learning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Supervised learning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Hyperparameter Tuning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Feature Importance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72" name="Group 5"/>
          <p:cNvGrpSpPr/>
          <p:nvPr/>
        </p:nvGrpSpPr>
        <p:grpSpPr>
          <a:xfrm>
            <a:off x="0" y="1190160"/>
            <a:ext cx="3546000" cy="3481560"/>
            <a:chOff x="0" y="1190160"/>
            <a:chExt cx="3546000" cy="3481560"/>
          </a:xfrm>
        </p:grpSpPr>
        <p:sp>
          <p:nvSpPr>
            <p:cNvPr id="273" name="CustomShape 6"/>
            <p:cNvSpPr/>
            <p:nvPr/>
          </p:nvSpPr>
          <p:spPr>
            <a:xfrm>
              <a:off x="0" y="1190160"/>
              <a:ext cx="3546000" cy="667800"/>
            </a:xfrm>
            <a:prstGeom prst="homePlate">
              <a:avLst>
                <a:gd name="adj" fmla="val 50000"/>
              </a:avLst>
            </a:prstGeom>
            <a:solidFill>
              <a:srgbClr val="8020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Data Wrangling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74" name="CustomShape 7"/>
            <p:cNvSpPr/>
            <p:nvPr/>
          </p:nvSpPr>
          <p:spPr>
            <a:xfrm>
              <a:off x="655200" y="2057040"/>
              <a:ext cx="2235240" cy="261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Data collection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Cleaning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Integration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75" name="Group 8"/>
          <p:cNvGrpSpPr/>
          <p:nvPr/>
        </p:nvGrpSpPr>
        <p:grpSpPr>
          <a:xfrm>
            <a:off x="2944080" y="1189800"/>
            <a:ext cx="3304440" cy="3481920"/>
            <a:chOff x="2944080" y="1189800"/>
            <a:chExt cx="3304440" cy="3481920"/>
          </a:xfrm>
        </p:grpSpPr>
        <p:sp>
          <p:nvSpPr>
            <p:cNvPr id="276" name="CustomShape 9"/>
            <p:cNvSpPr/>
            <p:nvPr/>
          </p:nvSpPr>
          <p:spPr>
            <a:xfrm>
              <a:off x="2944080" y="1189800"/>
              <a:ext cx="3304440" cy="667800"/>
            </a:xfrm>
            <a:prstGeom prst="chevron">
              <a:avLst>
                <a:gd name="adj" fmla="val 50000"/>
              </a:avLst>
            </a:prstGeom>
            <a:solidFill>
              <a:srgbClr val="b02c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GWAS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77" name="CustomShape 10"/>
            <p:cNvSpPr/>
            <p:nvPr/>
          </p:nvSpPr>
          <p:spPr>
            <a:xfrm>
              <a:off x="3479040" y="2057040"/>
              <a:ext cx="2235240" cy="261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Quality control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Population Stratification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Association analysis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Output transformation</a:t>
              </a:r>
              <a:endParaRPr b="0" lang="en-US" sz="1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533880" y="455400"/>
            <a:ext cx="8084160" cy="5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2d72"/>
                </a:solidFill>
                <a:latin typeface="Tahoma"/>
                <a:ea typeface="Tahoma"/>
              </a:rPr>
              <a:t>Data wrangling</a:t>
            </a:r>
            <a:endParaRPr b="0" lang="en-US" sz="3000" spc="-1" strike="noStrike">
              <a:latin typeface="Arial"/>
            </a:endParaRPr>
          </a:p>
        </p:txBody>
      </p:sp>
      <p:grpSp>
        <p:nvGrpSpPr>
          <p:cNvPr id="279" name="Group 2"/>
          <p:cNvGrpSpPr/>
          <p:nvPr/>
        </p:nvGrpSpPr>
        <p:grpSpPr>
          <a:xfrm>
            <a:off x="603720" y="1275480"/>
            <a:ext cx="7947360" cy="3380760"/>
            <a:chOff x="603720" y="1275480"/>
            <a:chExt cx="7947360" cy="3380760"/>
          </a:xfrm>
        </p:grpSpPr>
        <p:grpSp>
          <p:nvGrpSpPr>
            <p:cNvPr id="280" name="Group 3"/>
            <p:cNvGrpSpPr/>
            <p:nvPr/>
          </p:nvGrpSpPr>
          <p:grpSpPr>
            <a:xfrm>
              <a:off x="4731480" y="1275480"/>
              <a:ext cx="3819600" cy="746280"/>
              <a:chOff x="4731480" y="1275480"/>
              <a:chExt cx="3819600" cy="746280"/>
            </a:xfrm>
          </p:grpSpPr>
          <p:sp>
            <p:nvSpPr>
              <p:cNvPr id="281" name="CustomShape 4"/>
              <p:cNvSpPr/>
              <p:nvPr/>
            </p:nvSpPr>
            <p:spPr>
              <a:xfrm>
                <a:off x="4731480" y="1650960"/>
                <a:ext cx="16516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rgbClr val="bdbdb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2" name="CustomShape 5"/>
              <p:cNvSpPr/>
              <p:nvPr/>
            </p:nvSpPr>
            <p:spPr>
              <a:xfrm>
                <a:off x="6215760" y="1550880"/>
                <a:ext cx="197640" cy="197280"/>
              </a:xfrm>
              <a:prstGeom prst="ellipse">
                <a:avLst/>
              </a:prstGeom>
              <a:solidFill>
                <a:srgbClr val="701c7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3" name="CustomShape 6"/>
              <p:cNvSpPr/>
              <p:nvPr/>
            </p:nvSpPr>
            <p:spPr>
              <a:xfrm>
                <a:off x="6191280" y="1492560"/>
                <a:ext cx="246600" cy="311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>
                <a:noAutofit/>
              </a:bodyPr>
              <a:p>
                <a:pPr algn="ctr">
                  <a:lnSpc>
                    <a:spcPct val="100000"/>
                  </a:lnSpc>
                  <a:spcAft>
                    <a:spcPts val="1599"/>
                  </a:spcAft>
                  <a:tabLst>
                    <a:tab algn="l" pos="0"/>
                  </a:tabLst>
                </a:pPr>
                <a:r>
                  <a:rPr b="0" lang="en" sz="8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5</a:t>
                </a:r>
                <a:endParaRPr b="0" lang="en-US" sz="800" spc="-1" strike="noStrike">
                  <a:latin typeface="Arial"/>
                </a:endParaRPr>
              </a:p>
            </p:txBody>
          </p:sp>
          <p:sp>
            <p:nvSpPr>
              <p:cNvPr id="284" name="CustomShape 7"/>
              <p:cNvSpPr/>
              <p:nvPr/>
            </p:nvSpPr>
            <p:spPr>
              <a:xfrm>
                <a:off x="6424920" y="1275480"/>
                <a:ext cx="2126160" cy="746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1" lang="en" sz="1200" spc="-1" strike="noStrike">
                    <a:solidFill>
                      <a:srgbClr val="000000"/>
                    </a:solidFill>
                    <a:latin typeface="Roboto"/>
                    <a:ea typeface="Roboto"/>
                  </a:rPr>
                  <a:t>Final data integration into binary format acceptable by PLINK (~20% non-rollers and ~80% rollers)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grpSp>
          <p:nvGrpSpPr>
            <p:cNvPr id="285" name="Group 8"/>
            <p:cNvGrpSpPr/>
            <p:nvPr/>
          </p:nvGrpSpPr>
          <p:grpSpPr>
            <a:xfrm>
              <a:off x="5265360" y="2208240"/>
              <a:ext cx="3285720" cy="746280"/>
              <a:chOff x="5265360" y="2208240"/>
              <a:chExt cx="3285720" cy="746280"/>
            </a:xfrm>
          </p:grpSpPr>
          <p:sp>
            <p:nvSpPr>
              <p:cNvPr id="286" name="CustomShape 9"/>
              <p:cNvSpPr/>
              <p:nvPr/>
            </p:nvSpPr>
            <p:spPr>
              <a:xfrm>
                <a:off x="5265360" y="2581920"/>
                <a:ext cx="11178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rgbClr val="bdbdb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" name="CustomShape 10"/>
              <p:cNvSpPr/>
              <p:nvPr/>
            </p:nvSpPr>
            <p:spPr>
              <a:xfrm>
                <a:off x="6215760" y="2475720"/>
                <a:ext cx="197640" cy="197280"/>
              </a:xfrm>
              <a:prstGeom prst="ellipse">
                <a:avLst/>
              </a:prstGeom>
              <a:solidFill>
                <a:srgbClr val="761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8" name="CustomShape 11"/>
              <p:cNvSpPr/>
              <p:nvPr/>
            </p:nvSpPr>
            <p:spPr>
              <a:xfrm>
                <a:off x="6192720" y="2417040"/>
                <a:ext cx="246600" cy="311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>
                <a:noAutofit/>
              </a:bodyPr>
              <a:p>
                <a:pPr algn="ctr">
                  <a:lnSpc>
                    <a:spcPct val="100000"/>
                  </a:lnSpc>
                  <a:spcAft>
                    <a:spcPts val="1599"/>
                  </a:spcAft>
                  <a:tabLst>
                    <a:tab algn="l" pos="0"/>
                  </a:tabLst>
                </a:pPr>
                <a:r>
                  <a:rPr b="0" lang="en" sz="8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3</a:t>
                </a:r>
                <a:endParaRPr b="0" lang="en-US" sz="800" spc="-1" strike="noStrike">
                  <a:latin typeface="Arial"/>
                </a:endParaRPr>
              </a:p>
            </p:txBody>
          </p:sp>
          <p:sp>
            <p:nvSpPr>
              <p:cNvPr id="289" name="CustomShape 12"/>
              <p:cNvSpPr/>
              <p:nvPr/>
            </p:nvSpPr>
            <p:spPr>
              <a:xfrm>
                <a:off x="6424920" y="2208240"/>
                <a:ext cx="2126160" cy="746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1" lang="en" sz="1200" spc="-1" strike="noStrike">
                    <a:solidFill>
                      <a:srgbClr val="000000"/>
                    </a:solidFill>
                    <a:latin typeface="Roboto"/>
                    <a:ea typeface="Roboto"/>
                  </a:rPr>
                  <a:t>Check for corrupted/duplicated files with GRCh37 build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grpSp>
          <p:nvGrpSpPr>
            <p:cNvPr id="290" name="Group 13"/>
            <p:cNvGrpSpPr/>
            <p:nvPr/>
          </p:nvGrpSpPr>
          <p:grpSpPr>
            <a:xfrm>
              <a:off x="5775120" y="3287880"/>
              <a:ext cx="2775960" cy="746280"/>
              <a:chOff x="5775120" y="3287880"/>
              <a:chExt cx="2775960" cy="746280"/>
            </a:xfrm>
          </p:grpSpPr>
          <p:sp>
            <p:nvSpPr>
              <p:cNvPr id="291" name="CustomShape 14"/>
              <p:cNvSpPr/>
              <p:nvPr/>
            </p:nvSpPr>
            <p:spPr>
              <a:xfrm>
                <a:off x="5775120" y="3653640"/>
                <a:ext cx="6084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rgbClr val="bdbdb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" name="CustomShape 15"/>
              <p:cNvSpPr/>
              <p:nvPr/>
            </p:nvSpPr>
            <p:spPr>
              <a:xfrm>
                <a:off x="6215760" y="3553200"/>
                <a:ext cx="197640" cy="197280"/>
              </a:xfrm>
              <a:prstGeom prst="ellipse">
                <a:avLst/>
              </a:prstGeom>
              <a:solidFill>
                <a:srgbClr val="9225a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" name="CustomShape 16"/>
              <p:cNvSpPr/>
              <p:nvPr/>
            </p:nvSpPr>
            <p:spPr>
              <a:xfrm>
                <a:off x="6192720" y="3495240"/>
                <a:ext cx="246600" cy="311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>
                <a:noAutofit/>
              </a:bodyPr>
              <a:p>
                <a:pPr algn="ctr">
                  <a:lnSpc>
                    <a:spcPct val="100000"/>
                  </a:lnSpc>
                  <a:spcAft>
                    <a:spcPts val="1599"/>
                  </a:spcAft>
                  <a:tabLst>
                    <a:tab algn="l" pos="0"/>
                  </a:tabLst>
                </a:pPr>
                <a:r>
                  <a:rPr b="0" lang="en" sz="8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1</a:t>
                </a:r>
                <a:endParaRPr b="0" lang="en-US" sz="800" spc="-1" strike="noStrike">
                  <a:latin typeface="Arial"/>
                </a:endParaRPr>
              </a:p>
            </p:txBody>
          </p:sp>
          <p:sp>
            <p:nvSpPr>
              <p:cNvPr id="294" name="CustomShape 17"/>
              <p:cNvSpPr/>
              <p:nvPr/>
            </p:nvSpPr>
            <p:spPr>
              <a:xfrm>
                <a:off x="6424920" y="3287880"/>
                <a:ext cx="2126160" cy="746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1" lang="en" sz="1200" spc="-1" strike="noStrike">
                    <a:solidFill>
                      <a:srgbClr val="000000"/>
                    </a:solidFill>
                    <a:latin typeface="Roboto"/>
                    <a:ea typeface="Roboto"/>
                  </a:rPr>
                  <a:t>Identify and download 23andme files for samples with trait reported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grpSp>
          <p:nvGrpSpPr>
            <p:cNvPr id="295" name="Group 18"/>
            <p:cNvGrpSpPr/>
            <p:nvPr/>
          </p:nvGrpSpPr>
          <p:grpSpPr>
            <a:xfrm>
              <a:off x="603720" y="1776600"/>
              <a:ext cx="3468600" cy="746280"/>
              <a:chOff x="603720" y="1776600"/>
              <a:chExt cx="3468600" cy="746280"/>
            </a:xfrm>
          </p:grpSpPr>
          <p:sp>
            <p:nvSpPr>
              <p:cNvPr id="296" name="CustomShape 19"/>
              <p:cNvSpPr/>
              <p:nvPr/>
            </p:nvSpPr>
            <p:spPr>
              <a:xfrm rot="10800000">
                <a:off x="2781720" y="2148840"/>
                <a:ext cx="1290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rgbClr val="bdbdb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7" name="CustomShape 20"/>
              <p:cNvSpPr/>
              <p:nvPr/>
            </p:nvSpPr>
            <p:spPr>
              <a:xfrm>
                <a:off x="2734560" y="2048040"/>
                <a:ext cx="197640" cy="197280"/>
              </a:xfrm>
              <a:prstGeom prst="ellipse">
                <a:avLst/>
              </a:prstGeom>
              <a:solidFill>
                <a:srgbClr val="701c7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8" name="CustomShape 21"/>
              <p:cNvSpPr/>
              <p:nvPr/>
            </p:nvSpPr>
            <p:spPr>
              <a:xfrm>
                <a:off x="2709360" y="1989000"/>
                <a:ext cx="246600" cy="311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>
                <a:noAutofit/>
              </a:bodyPr>
              <a:p>
                <a:pPr algn="ctr">
                  <a:lnSpc>
                    <a:spcPct val="100000"/>
                  </a:lnSpc>
                  <a:spcAft>
                    <a:spcPts val="1599"/>
                  </a:spcAft>
                  <a:tabLst>
                    <a:tab algn="l" pos="0"/>
                  </a:tabLst>
                </a:pPr>
                <a:r>
                  <a:rPr b="0" lang="en" sz="8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4</a:t>
                </a:r>
                <a:endParaRPr b="0" lang="en-US" sz="800" spc="-1" strike="noStrike">
                  <a:latin typeface="Arial"/>
                </a:endParaRPr>
              </a:p>
            </p:txBody>
          </p:sp>
          <p:sp>
            <p:nvSpPr>
              <p:cNvPr id="299" name="CustomShape 22"/>
              <p:cNvSpPr/>
              <p:nvPr/>
            </p:nvSpPr>
            <p:spPr>
              <a:xfrm>
                <a:off x="603720" y="1776600"/>
                <a:ext cx="2126160" cy="746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 algn="r"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1" lang="en" sz="1200" spc="-1" strike="noStrike">
                    <a:solidFill>
                      <a:srgbClr val="000000"/>
                    </a:solidFill>
                    <a:latin typeface="Roboto"/>
                    <a:ea typeface="Roboto"/>
                  </a:rPr>
                  <a:t>Remove SNPs flagged as triallelic during integration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grpSp>
          <p:nvGrpSpPr>
            <p:cNvPr id="300" name="Group 23"/>
            <p:cNvGrpSpPr/>
            <p:nvPr/>
          </p:nvGrpSpPr>
          <p:grpSpPr>
            <a:xfrm>
              <a:off x="603720" y="2694240"/>
              <a:ext cx="3021840" cy="746280"/>
              <a:chOff x="603720" y="2694240"/>
              <a:chExt cx="3021840" cy="746280"/>
            </a:xfrm>
          </p:grpSpPr>
          <p:sp>
            <p:nvSpPr>
              <p:cNvPr id="301" name="CustomShape 24"/>
              <p:cNvSpPr/>
              <p:nvPr/>
            </p:nvSpPr>
            <p:spPr>
              <a:xfrm rot="10800000">
                <a:off x="2776680" y="3067560"/>
                <a:ext cx="8488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rgbClr val="bdbdb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" name="CustomShape 25"/>
              <p:cNvSpPr/>
              <p:nvPr/>
            </p:nvSpPr>
            <p:spPr>
              <a:xfrm>
                <a:off x="2734560" y="2967480"/>
                <a:ext cx="197640" cy="197280"/>
              </a:xfrm>
              <a:prstGeom prst="ellipse">
                <a:avLst/>
              </a:prstGeom>
              <a:solidFill>
                <a:srgbClr val="7f209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" name="CustomShape 26"/>
              <p:cNvSpPr/>
              <p:nvPr/>
            </p:nvSpPr>
            <p:spPr>
              <a:xfrm>
                <a:off x="2709360" y="2911320"/>
                <a:ext cx="246600" cy="311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>
                <a:noAutofit/>
              </a:bodyPr>
              <a:p>
                <a:pPr algn="ctr">
                  <a:lnSpc>
                    <a:spcPct val="100000"/>
                  </a:lnSpc>
                  <a:spcAft>
                    <a:spcPts val="1599"/>
                  </a:spcAft>
                  <a:tabLst>
                    <a:tab algn="l" pos="0"/>
                  </a:tabLst>
                </a:pPr>
                <a:r>
                  <a:rPr b="0" lang="en" sz="800" spc="-1" strike="noStrike">
                    <a:solidFill>
                      <a:srgbClr val="ffffff"/>
                    </a:solidFill>
                    <a:latin typeface="Roboto"/>
                    <a:ea typeface="Roboto"/>
                  </a:rPr>
                  <a:t>2</a:t>
                </a:r>
                <a:endParaRPr b="0" lang="en-US" sz="800" spc="-1" strike="noStrike">
                  <a:latin typeface="Arial"/>
                </a:endParaRPr>
              </a:p>
            </p:txBody>
          </p:sp>
          <p:sp>
            <p:nvSpPr>
              <p:cNvPr id="304" name="CustomShape 27"/>
              <p:cNvSpPr/>
              <p:nvPr/>
            </p:nvSpPr>
            <p:spPr>
              <a:xfrm>
                <a:off x="603720" y="2694240"/>
                <a:ext cx="2126160" cy="746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 algn="r"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1" lang="en" sz="1200" spc="-1" strike="noStrike">
                    <a:solidFill>
                      <a:srgbClr val="000000"/>
                    </a:solidFill>
                    <a:latin typeface="Roboto"/>
                    <a:ea typeface="Roboto"/>
                  </a:rPr>
                  <a:t>Simplify phenotypic data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grpSp>
          <p:nvGrpSpPr>
            <p:cNvPr id="305" name="Group 28"/>
            <p:cNvGrpSpPr/>
            <p:nvPr/>
          </p:nvGrpSpPr>
          <p:grpSpPr>
            <a:xfrm>
              <a:off x="2817360" y="1400400"/>
              <a:ext cx="3507480" cy="3255840"/>
              <a:chOff x="2817360" y="1400400"/>
              <a:chExt cx="3507480" cy="3255840"/>
            </a:xfrm>
          </p:grpSpPr>
          <p:sp>
            <p:nvSpPr>
              <p:cNvPr id="306" name="CustomShape 29"/>
              <p:cNvSpPr/>
              <p:nvPr/>
            </p:nvSpPr>
            <p:spPr>
              <a:xfrm>
                <a:off x="3222000" y="2931120"/>
                <a:ext cx="2699640" cy="999000"/>
              </a:xfrm>
              <a:custGeom>
                <a:avLst/>
                <a:gdLst/>
                <a:ahLst/>
                <a:rect l="l" t="t" r="r" b="b"/>
                <a:pathLst>
                  <a:path w="39012" h="12970">
                    <a:moveTo>
                      <a:pt x="0" y="5914"/>
                    </a:moveTo>
                    <a:lnTo>
                      <a:pt x="19531" y="12970"/>
                    </a:lnTo>
                    <a:lnTo>
                      <a:pt x="39012" y="5914"/>
                    </a:lnTo>
                    <a:lnTo>
                      <a:pt x="19581" y="0"/>
                    </a:lnTo>
                    <a:close/>
                  </a:path>
                </a:pathLst>
              </a:custGeom>
              <a:solidFill>
                <a:srgbClr val="d9d9d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" name="CustomShape 30"/>
              <p:cNvSpPr/>
              <p:nvPr/>
            </p:nvSpPr>
            <p:spPr>
              <a:xfrm>
                <a:off x="2817360" y="3387240"/>
                <a:ext cx="1753200" cy="1269000"/>
              </a:xfrm>
              <a:custGeom>
                <a:avLst/>
                <a:gdLst/>
                <a:ahLst/>
                <a:rect l="l" t="t" r="r" b="b"/>
                <a:pathLst>
                  <a:path w="31954" h="20822">
                    <a:moveTo>
                      <a:pt x="7355" y="0"/>
                    </a:moveTo>
                    <a:lnTo>
                      <a:pt x="31954" y="8796"/>
                    </a:lnTo>
                    <a:lnTo>
                      <a:pt x="31954" y="20822"/>
                    </a:lnTo>
                    <a:lnTo>
                      <a:pt x="0" y="8895"/>
                    </a:lnTo>
                    <a:close/>
                  </a:path>
                </a:pathLst>
              </a:custGeom>
              <a:solidFill>
                <a:srgbClr val="55156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" name="CustomShape 31"/>
              <p:cNvSpPr/>
              <p:nvPr/>
            </p:nvSpPr>
            <p:spPr>
              <a:xfrm flipH="1">
                <a:off x="4571640" y="3387240"/>
                <a:ext cx="1753200" cy="1269000"/>
              </a:xfrm>
              <a:custGeom>
                <a:avLst/>
                <a:gdLst/>
                <a:ahLst/>
                <a:rect l="l" t="t" r="r" b="b"/>
                <a:pathLst>
                  <a:path w="31954" h="20822">
                    <a:moveTo>
                      <a:pt x="7355" y="0"/>
                    </a:moveTo>
                    <a:lnTo>
                      <a:pt x="31954" y="8796"/>
                    </a:lnTo>
                    <a:lnTo>
                      <a:pt x="31954" y="20822"/>
                    </a:lnTo>
                    <a:lnTo>
                      <a:pt x="0" y="8895"/>
                    </a:lnTo>
                    <a:close/>
                  </a:path>
                </a:pathLst>
              </a:custGeom>
              <a:solidFill>
                <a:srgbClr val="9225a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" name="CustomShape 32"/>
              <p:cNvSpPr/>
              <p:nvPr/>
            </p:nvSpPr>
            <p:spPr>
              <a:xfrm>
                <a:off x="3583800" y="2524320"/>
                <a:ext cx="1975680" cy="731160"/>
              </a:xfrm>
              <a:custGeom>
                <a:avLst/>
                <a:gdLst/>
                <a:ahLst/>
                <a:rect l="l" t="t" r="r" b="b"/>
                <a:pathLst>
                  <a:path w="39012" h="12970">
                    <a:moveTo>
                      <a:pt x="0" y="5914"/>
                    </a:moveTo>
                    <a:lnTo>
                      <a:pt x="19531" y="12970"/>
                    </a:lnTo>
                    <a:lnTo>
                      <a:pt x="39012" y="5914"/>
                    </a:lnTo>
                    <a:lnTo>
                      <a:pt x="19581" y="0"/>
                    </a:lnTo>
                    <a:close/>
                  </a:path>
                </a:pathLst>
              </a:custGeom>
              <a:solidFill>
                <a:srgbClr val="d9d9d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0" name="CustomShape 33"/>
              <p:cNvSpPr/>
              <p:nvPr/>
            </p:nvSpPr>
            <p:spPr>
              <a:xfrm>
                <a:off x="3710520" y="2384280"/>
                <a:ext cx="1711800" cy="631440"/>
              </a:xfrm>
              <a:custGeom>
                <a:avLst/>
                <a:gdLst/>
                <a:ahLst/>
                <a:rect l="l" t="t" r="r" b="b"/>
                <a:pathLst>
                  <a:path w="49248" h="16300">
                    <a:moveTo>
                      <a:pt x="0" y="7554"/>
                    </a:moveTo>
                    <a:lnTo>
                      <a:pt x="24649" y="16300"/>
                    </a:lnTo>
                    <a:lnTo>
                      <a:pt x="49248" y="7604"/>
                    </a:lnTo>
                    <a:lnTo>
                      <a:pt x="24599" y="0"/>
                    </a:lnTo>
                    <a:close/>
                  </a:path>
                </a:pathLst>
              </a:custGeom>
              <a:solidFill>
                <a:srgbClr val="d9d9d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" name="CustomShape 34"/>
              <p:cNvSpPr/>
              <p:nvPr/>
            </p:nvSpPr>
            <p:spPr>
              <a:xfrm>
                <a:off x="3888360" y="2176200"/>
                <a:ext cx="1356120" cy="500400"/>
              </a:xfrm>
              <a:custGeom>
                <a:avLst/>
                <a:gdLst/>
                <a:ahLst/>
                <a:rect l="l" t="t" r="r" b="b"/>
                <a:pathLst>
                  <a:path w="39012" h="12970">
                    <a:moveTo>
                      <a:pt x="0" y="5914"/>
                    </a:moveTo>
                    <a:lnTo>
                      <a:pt x="19531" y="12970"/>
                    </a:lnTo>
                    <a:lnTo>
                      <a:pt x="39012" y="5914"/>
                    </a:lnTo>
                    <a:lnTo>
                      <a:pt x="19581" y="0"/>
                    </a:lnTo>
                    <a:close/>
                  </a:path>
                </a:pathLst>
              </a:custGeom>
              <a:solidFill>
                <a:srgbClr val="d9d9d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" name="CustomShape 35"/>
              <p:cNvSpPr/>
              <p:nvPr/>
            </p:nvSpPr>
            <p:spPr>
              <a:xfrm>
                <a:off x="4150800" y="1855800"/>
                <a:ext cx="834120" cy="313560"/>
              </a:xfrm>
              <a:custGeom>
                <a:avLst/>
                <a:gdLst/>
                <a:ahLst/>
                <a:rect l="l" t="t" r="r" b="b"/>
                <a:pathLst>
                  <a:path w="24053" h="8150">
                    <a:moveTo>
                      <a:pt x="0" y="3827"/>
                    </a:moveTo>
                    <a:lnTo>
                      <a:pt x="11976" y="8150"/>
                    </a:lnTo>
                    <a:lnTo>
                      <a:pt x="24053" y="3827"/>
                    </a:lnTo>
                    <a:lnTo>
                      <a:pt x="12126" y="0"/>
                    </a:lnTo>
                    <a:close/>
                  </a:path>
                </a:pathLst>
              </a:custGeom>
              <a:solidFill>
                <a:srgbClr val="d9d9d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3" name="CustomShape 36"/>
              <p:cNvSpPr/>
              <p:nvPr/>
            </p:nvSpPr>
            <p:spPr>
              <a:xfrm>
                <a:off x="3287520" y="2858400"/>
                <a:ext cx="1283400" cy="928800"/>
              </a:xfrm>
              <a:custGeom>
                <a:avLst/>
                <a:gdLst/>
                <a:ahLst/>
                <a:rect l="l" t="t" r="r" b="b"/>
                <a:pathLst>
                  <a:path w="31954" h="20822">
                    <a:moveTo>
                      <a:pt x="7355" y="0"/>
                    </a:moveTo>
                    <a:lnTo>
                      <a:pt x="31954" y="8796"/>
                    </a:lnTo>
                    <a:lnTo>
                      <a:pt x="31954" y="20822"/>
                    </a:lnTo>
                    <a:lnTo>
                      <a:pt x="0" y="8895"/>
                    </a:lnTo>
                    <a:close/>
                  </a:path>
                </a:pathLst>
              </a:custGeom>
              <a:solidFill>
                <a:srgbClr val="55156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4" name="CustomShape 37"/>
              <p:cNvSpPr/>
              <p:nvPr/>
            </p:nvSpPr>
            <p:spPr>
              <a:xfrm>
                <a:off x="3759840" y="2404800"/>
                <a:ext cx="807840" cy="492480"/>
              </a:xfrm>
              <a:custGeom>
                <a:avLst/>
                <a:gdLst/>
                <a:ahLst/>
                <a:rect l="l" t="t" r="r" b="b"/>
                <a:pathLst>
                  <a:path w="23257" h="12771">
                    <a:moveTo>
                      <a:pt x="3727" y="0"/>
                    </a:moveTo>
                    <a:lnTo>
                      <a:pt x="0" y="4522"/>
                    </a:lnTo>
                    <a:lnTo>
                      <a:pt x="23257" y="12771"/>
                    </a:lnTo>
                    <a:lnTo>
                      <a:pt x="23257" y="705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ca37"/>
                  </a:gs>
                  <a:gs pos="100000">
                    <a:srgbClr val="ad8107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5" name="CustomShape 38"/>
              <p:cNvSpPr/>
              <p:nvPr/>
            </p:nvSpPr>
            <p:spPr>
              <a:xfrm flipH="1">
                <a:off x="4566600" y="2404800"/>
                <a:ext cx="807840" cy="492480"/>
              </a:xfrm>
              <a:custGeom>
                <a:avLst/>
                <a:gdLst/>
                <a:ahLst/>
                <a:rect l="l" t="t" r="r" b="b"/>
                <a:pathLst>
                  <a:path w="23257" h="12771">
                    <a:moveTo>
                      <a:pt x="3727" y="0"/>
                    </a:moveTo>
                    <a:lnTo>
                      <a:pt x="0" y="4522"/>
                    </a:lnTo>
                    <a:lnTo>
                      <a:pt x="23257" y="12771"/>
                    </a:lnTo>
                    <a:lnTo>
                      <a:pt x="23257" y="7056"/>
                    </a:lnTo>
                    <a:close/>
                  </a:path>
                </a:pathLst>
              </a:custGeom>
              <a:solidFill>
                <a:srgbClr val="f4b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6" name="CustomShape 39"/>
              <p:cNvSpPr/>
              <p:nvPr/>
            </p:nvSpPr>
            <p:spPr>
              <a:xfrm>
                <a:off x="3934440" y="2003400"/>
                <a:ext cx="633240" cy="544320"/>
              </a:xfrm>
              <a:custGeom>
                <a:avLst/>
                <a:gdLst/>
                <a:ahLst/>
                <a:rect l="l" t="t" r="r" b="b"/>
                <a:pathLst>
                  <a:path w="18238" h="14114">
                    <a:moveTo>
                      <a:pt x="6262" y="0"/>
                    </a:moveTo>
                    <a:lnTo>
                      <a:pt x="18238" y="4324"/>
                    </a:lnTo>
                    <a:lnTo>
                      <a:pt x="18238" y="14114"/>
                    </a:lnTo>
                    <a:lnTo>
                      <a:pt x="0" y="7554"/>
                    </a:lnTo>
                    <a:close/>
                  </a:path>
                </a:pathLst>
              </a:custGeom>
              <a:solidFill>
                <a:srgbClr val="55156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" name="CustomShape 40"/>
              <p:cNvSpPr/>
              <p:nvPr/>
            </p:nvSpPr>
            <p:spPr>
              <a:xfrm flipH="1">
                <a:off x="4565880" y="2003400"/>
                <a:ext cx="633240" cy="544320"/>
              </a:xfrm>
              <a:custGeom>
                <a:avLst/>
                <a:gdLst/>
                <a:ahLst/>
                <a:rect l="l" t="t" r="r" b="b"/>
                <a:pathLst>
                  <a:path w="18238" h="14114">
                    <a:moveTo>
                      <a:pt x="6262" y="0"/>
                    </a:moveTo>
                    <a:lnTo>
                      <a:pt x="18238" y="4324"/>
                    </a:lnTo>
                    <a:lnTo>
                      <a:pt x="18238" y="14114"/>
                    </a:lnTo>
                    <a:lnTo>
                      <a:pt x="0" y="7554"/>
                    </a:lnTo>
                    <a:close/>
                  </a:path>
                </a:pathLst>
              </a:custGeom>
              <a:solidFill>
                <a:srgbClr val="701c7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" name="CustomShape 41"/>
              <p:cNvSpPr/>
              <p:nvPr/>
            </p:nvSpPr>
            <p:spPr>
              <a:xfrm>
                <a:off x="4199040" y="1400400"/>
                <a:ext cx="369000" cy="644400"/>
              </a:xfrm>
              <a:custGeom>
                <a:avLst/>
                <a:gdLst/>
                <a:ahLst/>
                <a:rect l="l" t="t" r="r" b="b"/>
                <a:pathLst>
                  <a:path w="10635" h="16697">
                    <a:moveTo>
                      <a:pt x="10635" y="0"/>
                    </a:moveTo>
                    <a:lnTo>
                      <a:pt x="0" y="12722"/>
                    </a:lnTo>
                    <a:lnTo>
                      <a:pt x="10635" y="16697"/>
                    </a:lnTo>
                    <a:close/>
                  </a:path>
                </a:pathLst>
              </a:custGeom>
              <a:solidFill>
                <a:srgbClr val="55156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" name="CustomShape 42"/>
              <p:cNvSpPr/>
              <p:nvPr/>
            </p:nvSpPr>
            <p:spPr>
              <a:xfrm flipH="1">
                <a:off x="4565880" y="1400400"/>
                <a:ext cx="369000" cy="644400"/>
              </a:xfrm>
              <a:custGeom>
                <a:avLst/>
                <a:gdLst/>
                <a:ahLst/>
                <a:rect l="l" t="t" r="r" b="b"/>
                <a:pathLst>
                  <a:path w="10635" h="16697">
                    <a:moveTo>
                      <a:pt x="10635" y="0"/>
                    </a:moveTo>
                    <a:lnTo>
                      <a:pt x="0" y="12722"/>
                    </a:lnTo>
                    <a:lnTo>
                      <a:pt x="10635" y="16697"/>
                    </a:lnTo>
                    <a:close/>
                  </a:path>
                </a:pathLst>
              </a:custGeom>
              <a:solidFill>
                <a:srgbClr val="701c7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0" name="CustomShape 43"/>
              <p:cNvSpPr/>
              <p:nvPr/>
            </p:nvSpPr>
            <p:spPr>
              <a:xfrm>
                <a:off x="3632400" y="2404080"/>
                <a:ext cx="935640" cy="714600"/>
              </a:xfrm>
              <a:custGeom>
                <a:avLst/>
                <a:gdLst/>
                <a:ahLst/>
                <a:rect l="l" t="t" r="r" b="b"/>
                <a:pathLst>
                  <a:path w="65016" h="46623">
                    <a:moveTo>
                      <a:pt x="17858" y="0"/>
                    </a:moveTo>
                    <a:lnTo>
                      <a:pt x="0" y="22135"/>
                    </a:lnTo>
                    <a:lnTo>
                      <a:pt x="65016" y="46623"/>
                    </a:lnTo>
                    <a:lnTo>
                      <a:pt x="65016" y="17537"/>
                    </a:lnTo>
                    <a:close/>
                  </a:path>
                </a:pathLst>
              </a:custGeom>
              <a:solidFill>
                <a:srgbClr val="55156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1" name="CustomShape 44"/>
              <p:cNvSpPr/>
              <p:nvPr/>
            </p:nvSpPr>
            <p:spPr>
              <a:xfrm flipH="1">
                <a:off x="4565520" y="2405160"/>
                <a:ext cx="935640" cy="714600"/>
              </a:xfrm>
              <a:custGeom>
                <a:avLst/>
                <a:gdLst/>
                <a:ahLst/>
                <a:rect l="l" t="t" r="r" b="b"/>
                <a:pathLst>
                  <a:path w="65016" h="46623">
                    <a:moveTo>
                      <a:pt x="17858" y="0"/>
                    </a:moveTo>
                    <a:lnTo>
                      <a:pt x="0" y="22135"/>
                    </a:lnTo>
                    <a:lnTo>
                      <a:pt x="65016" y="46623"/>
                    </a:lnTo>
                    <a:lnTo>
                      <a:pt x="65016" y="17537"/>
                    </a:lnTo>
                    <a:close/>
                  </a:path>
                </a:pathLst>
              </a:custGeom>
              <a:solidFill>
                <a:srgbClr val="761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" name="CustomShape 45"/>
              <p:cNvSpPr/>
              <p:nvPr/>
            </p:nvSpPr>
            <p:spPr>
              <a:xfrm flipH="1">
                <a:off x="4570560" y="2858400"/>
                <a:ext cx="1283400" cy="928800"/>
              </a:xfrm>
              <a:custGeom>
                <a:avLst/>
                <a:gdLst/>
                <a:ahLst/>
                <a:rect l="l" t="t" r="r" b="b"/>
                <a:pathLst>
                  <a:path w="31954" h="20822">
                    <a:moveTo>
                      <a:pt x="7355" y="0"/>
                    </a:moveTo>
                    <a:lnTo>
                      <a:pt x="31954" y="8796"/>
                    </a:lnTo>
                    <a:lnTo>
                      <a:pt x="31954" y="20822"/>
                    </a:lnTo>
                    <a:lnTo>
                      <a:pt x="0" y="8895"/>
                    </a:lnTo>
                    <a:close/>
                  </a:path>
                </a:pathLst>
              </a:custGeom>
              <a:solidFill>
                <a:srgbClr val="7f209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323" name="CustomShape 46"/>
          <p:cNvSpPr/>
          <p:nvPr/>
        </p:nvSpPr>
        <p:spPr>
          <a:xfrm>
            <a:off x="3935520" y="1047600"/>
            <a:ext cx="13384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433 samples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4" name="CustomShape 47"/>
          <p:cNvSpPr/>
          <p:nvPr/>
        </p:nvSpPr>
        <p:spPr>
          <a:xfrm>
            <a:off x="3826800" y="4587840"/>
            <a:ext cx="165600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&gt; 700 samples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533880" y="455400"/>
            <a:ext cx="8084160" cy="5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2d72"/>
                </a:solidFill>
                <a:latin typeface="Tahoma"/>
                <a:ea typeface="Tahoma"/>
              </a:rPr>
              <a:t>Genome Wide Association Study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533880" y="1390680"/>
            <a:ext cx="808416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27" name="Group 3"/>
          <p:cNvGrpSpPr/>
          <p:nvPr/>
        </p:nvGrpSpPr>
        <p:grpSpPr>
          <a:xfrm>
            <a:off x="5632200" y="1189800"/>
            <a:ext cx="3304440" cy="3481920"/>
            <a:chOff x="5632200" y="1189800"/>
            <a:chExt cx="3304440" cy="3481920"/>
          </a:xfrm>
        </p:grpSpPr>
        <p:sp>
          <p:nvSpPr>
            <p:cNvPr id="328" name="CustomShape 4"/>
            <p:cNvSpPr/>
            <p:nvPr/>
          </p:nvSpPr>
          <p:spPr>
            <a:xfrm>
              <a:off x="5632200" y="1189800"/>
              <a:ext cx="3304440" cy="667800"/>
            </a:xfrm>
            <a:prstGeom prst="chevron">
              <a:avLst>
                <a:gd name="adj" fmla="val 50000"/>
              </a:avLst>
            </a:prstGeom>
            <a:solidFill>
              <a:srgbClr val="d8382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Association study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329" name="CustomShape 5"/>
            <p:cNvSpPr/>
            <p:nvPr/>
          </p:nvSpPr>
          <p:spPr>
            <a:xfrm>
              <a:off x="6167160" y="2057040"/>
              <a:ext cx="2235240" cy="261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 No statistically significant SNPs were obtained after adjustment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 SNPs with p-value &lt; 0.01 before adjustment were selected to perform unsupervised clustering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 Approx 3860 SNPs were obtained after filtering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330" name="Group 6"/>
          <p:cNvGrpSpPr/>
          <p:nvPr/>
        </p:nvGrpSpPr>
        <p:grpSpPr>
          <a:xfrm>
            <a:off x="0" y="1190160"/>
            <a:ext cx="3546000" cy="3481560"/>
            <a:chOff x="0" y="1190160"/>
            <a:chExt cx="3546000" cy="3481560"/>
          </a:xfrm>
        </p:grpSpPr>
        <p:sp>
          <p:nvSpPr>
            <p:cNvPr id="331" name="CustomShape 7"/>
            <p:cNvSpPr/>
            <p:nvPr/>
          </p:nvSpPr>
          <p:spPr>
            <a:xfrm>
              <a:off x="0" y="1190160"/>
              <a:ext cx="3546000" cy="667800"/>
            </a:xfrm>
            <a:prstGeom prst="homePlate">
              <a:avLst>
                <a:gd name="adj" fmla="val 50000"/>
              </a:avLst>
            </a:prstGeom>
            <a:solidFill>
              <a:srgbClr val="8020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Quality Control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332" name="CustomShape 8"/>
            <p:cNvSpPr/>
            <p:nvPr/>
          </p:nvSpPr>
          <p:spPr>
            <a:xfrm>
              <a:off x="655200" y="2057040"/>
              <a:ext cx="2235240" cy="261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- 433 samples (75 non-rollers (cases), 358 rollers (controls) 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 Gender information was imputed and the cohort wasn’t segregated for gender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 MAF: 0.05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 Total of 3 individuals had cryptic relatedness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- 348 samples (~20% cases) used for step 2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333" name="Group 9"/>
          <p:cNvGrpSpPr/>
          <p:nvPr/>
        </p:nvGrpSpPr>
        <p:grpSpPr>
          <a:xfrm>
            <a:off x="2944080" y="1189800"/>
            <a:ext cx="3304440" cy="3481920"/>
            <a:chOff x="2944080" y="1189800"/>
            <a:chExt cx="3304440" cy="3481920"/>
          </a:xfrm>
        </p:grpSpPr>
        <p:sp>
          <p:nvSpPr>
            <p:cNvPr id="334" name="CustomShape 10"/>
            <p:cNvSpPr/>
            <p:nvPr/>
          </p:nvSpPr>
          <p:spPr>
            <a:xfrm>
              <a:off x="2944080" y="1189800"/>
              <a:ext cx="3304440" cy="667800"/>
            </a:xfrm>
            <a:prstGeom prst="chevron">
              <a:avLst>
                <a:gd name="adj" fmla="val 50000"/>
              </a:avLst>
            </a:prstGeom>
            <a:solidFill>
              <a:srgbClr val="b02c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Population stratification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335" name="CustomShape 11"/>
            <p:cNvSpPr/>
            <p:nvPr/>
          </p:nvSpPr>
          <p:spPr>
            <a:xfrm>
              <a:off x="3479040" y="2057040"/>
              <a:ext cx="2235240" cy="261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36" name="Google Shape;516;p48" descr=""/>
          <p:cNvPicPr/>
          <p:nvPr/>
        </p:nvPicPr>
        <p:blipFill>
          <a:blip r:embed="rId1"/>
          <a:stretch/>
        </p:blipFill>
        <p:spPr>
          <a:xfrm>
            <a:off x="3291840" y="1922760"/>
            <a:ext cx="2406600" cy="2406600"/>
          </a:xfrm>
          <a:prstGeom prst="rect">
            <a:avLst/>
          </a:prstGeom>
          <a:ln w="0">
            <a:noFill/>
          </a:ln>
        </p:spPr>
      </p:pic>
      <p:sp>
        <p:nvSpPr>
          <p:cNvPr id="337" name="CustomShape 12"/>
          <p:cNvSpPr/>
          <p:nvPr/>
        </p:nvSpPr>
        <p:spPr>
          <a:xfrm>
            <a:off x="3819600" y="2549520"/>
            <a:ext cx="590400" cy="793440"/>
          </a:xfrm>
          <a:prstGeom prst="rect">
            <a:avLst/>
          </a:prstGeom>
          <a:noFill/>
          <a:ln w="9360">
            <a:solidFill>
              <a:srgbClr val="002d7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3"/>
          <p:cNvSpPr/>
          <p:nvPr/>
        </p:nvSpPr>
        <p:spPr>
          <a:xfrm>
            <a:off x="4411080" y="3141000"/>
            <a:ext cx="142560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~99% samples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533880" y="455400"/>
            <a:ext cx="8084160" cy="5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2d72"/>
                </a:solidFill>
                <a:latin typeface="Tahoma"/>
                <a:ea typeface="Tahoma"/>
              </a:rPr>
              <a:t>Logistic Regression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40" name="Google Shape;524;p49" descr=""/>
          <p:cNvPicPr/>
          <p:nvPr/>
        </p:nvPicPr>
        <p:blipFill>
          <a:blip r:embed="rId1"/>
          <a:stretch/>
        </p:blipFill>
        <p:spPr>
          <a:xfrm>
            <a:off x="4907160" y="1338480"/>
            <a:ext cx="4037400" cy="2818440"/>
          </a:xfrm>
          <a:prstGeom prst="rect">
            <a:avLst/>
          </a:prstGeom>
          <a:ln w="0">
            <a:noFill/>
          </a:ln>
        </p:spPr>
      </p:pic>
      <p:pic>
        <p:nvPicPr>
          <p:cNvPr id="341" name="Google Shape;525;p49" descr=""/>
          <p:cNvPicPr/>
          <p:nvPr/>
        </p:nvPicPr>
        <p:blipFill>
          <a:blip r:embed="rId2"/>
          <a:stretch/>
        </p:blipFill>
        <p:spPr>
          <a:xfrm>
            <a:off x="657360" y="1219320"/>
            <a:ext cx="3913560" cy="305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533880" y="455400"/>
            <a:ext cx="8084160" cy="5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2d72"/>
                </a:solidFill>
                <a:latin typeface="Tahoma"/>
                <a:ea typeface="Tahoma"/>
              </a:rPr>
              <a:t>Primary Component Analysis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43" name="Google Shape;531;p50" descr=""/>
          <p:cNvPicPr/>
          <p:nvPr/>
        </p:nvPicPr>
        <p:blipFill>
          <a:blip r:embed="rId1"/>
          <a:stretch/>
        </p:blipFill>
        <p:spPr>
          <a:xfrm>
            <a:off x="4403520" y="991440"/>
            <a:ext cx="4214880" cy="3438000"/>
          </a:xfrm>
          <a:prstGeom prst="rect">
            <a:avLst/>
          </a:prstGeom>
          <a:ln w="0">
            <a:noFill/>
          </a:ln>
        </p:spPr>
      </p:pic>
      <p:pic>
        <p:nvPicPr>
          <p:cNvPr id="344" name="Google Shape;532;p50" descr=""/>
          <p:cNvPicPr/>
          <p:nvPr/>
        </p:nvPicPr>
        <p:blipFill>
          <a:blip r:embed="rId2"/>
          <a:stretch/>
        </p:blipFill>
        <p:spPr>
          <a:xfrm>
            <a:off x="234360" y="1125360"/>
            <a:ext cx="3905640" cy="317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1874520" y="4581360"/>
            <a:ext cx="6742800" cy="19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2"/>
          <p:cNvSpPr/>
          <p:nvPr/>
        </p:nvSpPr>
        <p:spPr>
          <a:xfrm>
            <a:off x="533880" y="455400"/>
            <a:ext cx="8084160" cy="5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2d72"/>
                </a:solidFill>
                <a:latin typeface="Tahoma"/>
                <a:ea typeface="Tahoma"/>
              </a:rPr>
              <a:t>K-Means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47" name="Google Shape;539;p51" descr=""/>
          <p:cNvPicPr/>
          <p:nvPr/>
        </p:nvPicPr>
        <p:blipFill>
          <a:blip r:embed="rId1"/>
          <a:stretch/>
        </p:blipFill>
        <p:spPr>
          <a:xfrm>
            <a:off x="1478520" y="1247400"/>
            <a:ext cx="6194880" cy="312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533880" y="455400"/>
            <a:ext cx="8084160" cy="5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2d72"/>
                </a:solidFill>
                <a:latin typeface="Tahoma"/>
                <a:ea typeface="Tahoma"/>
              </a:rPr>
              <a:t>K-Means Clustering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49" name="Google Shape;545;p52" descr=""/>
          <p:cNvPicPr/>
          <p:nvPr/>
        </p:nvPicPr>
        <p:blipFill>
          <a:blip r:embed="rId1"/>
          <a:stretch/>
        </p:blipFill>
        <p:spPr>
          <a:xfrm>
            <a:off x="501120" y="1117080"/>
            <a:ext cx="4236120" cy="3356280"/>
          </a:xfrm>
          <a:prstGeom prst="rect">
            <a:avLst/>
          </a:prstGeom>
          <a:ln w="0">
            <a:noFill/>
          </a:ln>
        </p:spPr>
      </p:pic>
      <p:pic>
        <p:nvPicPr>
          <p:cNvPr id="350" name="Google Shape;546;p52" descr=""/>
          <p:cNvPicPr/>
          <p:nvPr/>
        </p:nvPicPr>
        <p:blipFill>
          <a:blip r:embed="rId2"/>
          <a:stretch/>
        </p:blipFill>
        <p:spPr>
          <a:xfrm>
            <a:off x="4965840" y="1059480"/>
            <a:ext cx="4033080" cy="3289680"/>
          </a:xfrm>
          <a:prstGeom prst="rect">
            <a:avLst/>
          </a:prstGeom>
          <a:ln w="0">
            <a:noFill/>
          </a:ln>
        </p:spPr>
      </p:pic>
      <p:sp>
        <p:nvSpPr>
          <p:cNvPr id="351" name="CustomShape 2"/>
          <p:cNvSpPr/>
          <p:nvPr/>
        </p:nvSpPr>
        <p:spPr>
          <a:xfrm>
            <a:off x="624240" y="4445640"/>
            <a:ext cx="47239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Suggested # of clusters: 2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Application>LibreOffice/7.1.8.1$Linux_X86_64 LibreOffice_project/10$Build-1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2024-09-12T13:39:22Z</dcterms:modified>
  <cp:revision>4</cp:revision>
  <dc:subject/>
  <dc:title/>
</cp:coreProperties>
</file>